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60" r:id="rId6"/>
    <p:sldId id="261" r:id="rId7"/>
    <p:sldId id="259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7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544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17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6885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0810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422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060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3164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671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1595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45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E5E69-88C0-4585-9B8E-86DE633D3CA8}" type="datetimeFigureOut">
              <a:rPr lang="zh-TW" altLang="en-US" smtClean="0"/>
              <a:t>2018/4/11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071F2-B5C2-4C36-8EC0-A7E398841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8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教師如何進行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觀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徐世澤主任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引用潘慧玲教授 學習共同體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2.0)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58482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1850" y="1290638"/>
            <a:ext cx="10515600" cy="2852737"/>
          </a:xfrm>
        </p:spPr>
        <p:txBody>
          <a:bodyPr/>
          <a:lstStyle/>
          <a:p>
            <a:pPr algn="ctr"/>
            <a:r>
              <a:rPr lang="en-US" altLang="zh-TW" dirty="0" smtClean="0"/>
              <a:t>~</a:t>
            </a:r>
            <a:r>
              <a:rPr lang="zh-TW" altLang="en-US" dirty="0" smtClean="0"/>
              <a:t>報告完畢，一起學習</a:t>
            </a:r>
            <a:r>
              <a:rPr lang="en-US" altLang="zh-TW" dirty="0" smtClean="0"/>
              <a:t>~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831850" y="4292601"/>
            <a:ext cx="10515600" cy="1797050"/>
          </a:xfrm>
        </p:spPr>
        <p:txBody>
          <a:bodyPr>
            <a:normAutofit/>
          </a:bodyPr>
          <a:lstStyle/>
          <a:p>
            <a:pPr algn="ctr"/>
            <a:r>
              <a:rPr lang="zh-TW" altLang="en-US" sz="3200" dirty="0" smtClean="0">
                <a:solidFill>
                  <a:srgbClr val="0070C0"/>
                </a:solidFill>
              </a:rPr>
              <a:t>謝謝大家</a:t>
            </a:r>
            <a:endParaRPr lang="zh-TW" alt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153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364" y="0"/>
            <a:ext cx="100072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126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一、事前準</a:t>
            </a:r>
            <a:r>
              <a:rPr lang="zh-TW" altLang="en-US" dirty="0"/>
              <a:t>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33500"/>
            <a:ext cx="10515600" cy="539750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70C0"/>
                </a:solidFill>
              </a:rPr>
              <a:t>提供</a:t>
            </a:r>
            <a:r>
              <a:rPr lang="zh-TW" altLang="en-US" dirty="0">
                <a:solidFill>
                  <a:srgbClr val="0070C0"/>
                </a:solidFill>
              </a:rPr>
              <a:t>「學習者中心」學習活動設計、上課教材、學生座位表、學習單與觀課表。</a:t>
            </a:r>
          </a:p>
          <a:p>
            <a:r>
              <a:rPr lang="zh-TW" altLang="en-US" dirty="0" smtClean="0">
                <a:solidFill>
                  <a:srgbClr val="0070C0"/>
                </a:solidFill>
              </a:rPr>
              <a:t>召開</a:t>
            </a:r>
            <a:r>
              <a:rPr lang="zh-TW" altLang="en-US" dirty="0">
                <a:solidFill>
                  <a:srgbClr val="0070C0"/>
                </a:solidFill>
              </a:rPr>
              <a:t>觀課前</a:t>
            </a:r>
            <a:r>
              <a:rPr lang="zh-TW" altLang="en-US" dirty="0" smtClean="0">
                <a:solidFill>
                  <a:srgbClr val="0070C0"/>
                </a:solidFill>
              </a:rPr>
              <a:t>會議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pPr lvl="1"/>
            <a:r>
              <a:rPr lang="zh-TW" altLang="en-US" dirty="0" smtClean="0"/>
              <a:t>讓</a:t>
            </a:r>
            <a:r>
              <a:rPr lang="zh-TW" altLang="en-US" dirty="0"/>
              <a:t>觀課者瞭解學習目標、教學流程、班級特性、教學所關切的焦點等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觀</a:t>
            </a:r>
            <a:r>
              <a:rPr lang="zh-TW" altLang="en-US" dirty="0"/>
              <a:t>課組別分配（每組學生的學習至少一位教師觀課），並說明觀課重點及觀</a:t>
            </a:r>
            <a:r>
              <a:rPr lang="zh-TW" altLang="en-US" dirty="0" smtClean="0"/>
              <a:t>課倫理</a:t>
            </a:r>
            <a:r>
              <a:rPr lang="zh-TW" altLang="en-US" dirty="0"/>
              <a:t>。</a:t>
            </a:r>
          </a:p>
          <a:p>
            <a:r>
              <a:rPr lang="zh-TW" altLang="en-US" dirty="0" smtClean="0">
                <a:solidFill>
                  <a:srgbClr val="0070C0"/>
                </a:solidFill>
              </a:rPr>
              <a:t>課堂</a:t>
            </a:r>
            <a:r>
              <a:rPr lang="zh-TW" altLang="en-US" dirty="0">
                <a:solidFill>
                  <a:srgbClr val="0070C0"/>
                </a:solidFill>
              </a:rPr>
              <a:t>的攝錄影</a:t>
            </a:r>
          </a:p>
          <a:p>
            <a:pPr lvl="1"/>
            <a:r>
              <a:rPr lang="zh-TW" altLang="en-US" dirty="0" smtClean="0"/>
              <a:t>準備</a:t>
            </a:r>
            <a:r>
              <a:rPr lang="zh-TW" altLang="en-US" dirty="0"/>
              <a:t>攝錄影器材，課前於教室前方架設錄影機，以攝錄學生學習情形為主，</a:t>
            </a:r>
            <a:r>
              <a:rPr lang="zh-TW" altLang="en-US" dirty="0" smtClean="0"/>
              <a:t>若能</a:t>
            </a:r>
            <a:r>
              <a:rPr lang="zh-TW" altLang="en-US" dirty="0"/>
              <a:t>同時攝錄教師教學，則採多機運作，如此可蒐集更多議課所需資料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學生</a:t>
            </a:r>
            <a:r>
              <a:rPr lang="zh-TW" altLang="en-US" dirty="0"/>
              <a:t>小組合作共學時，要拍攝各組學生學習情形，方便議課時討論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錄影</a:t>
            </a:r>
            <a:r>
              <a:rPr lang="zh-TW" altLang="en-US" dirty="0"/>
              <a:t>前，先測試攝錄器材及錄音效果。</a:t>
            </a:r>
          </a:p>
        </p:txBody>
      </p:sp>
    </p:spTree>
    <p:extLst>
      <p:ext uri="{BB962C8B-B14F-4D97-AF65-F5344CB8AC3E}">
        <p14:creationId xmlns:p14="http://schemas.microsoft.com/office/powerpoint/2010/main" val="1974424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</a:t>
            </a:r>
            <a:r>
              <a:rPr lang="zh-TW" altLang="en-US" dirty="0"/>
              <a:t>觀課老師的安排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35100"/>
            <a:ext cx="10515600" cy="53086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0070C0"/>
                </a:solidFill>
              </a:rPr>
              <a:t>觀課教師安排的優先順序</a:t>
            </a:r>
            <a:r>
              <a:rPr lang="en-US" altLang="zh-TW" dirty="0" smtClean="0">
                <a:solidFill>
                  <a:srgbClr val="0070C0"/>
                </a:solidFill>
              </a:rPr>
              <a:t>—</a:t>
            </a:r>
          </a:p>
          <a:p>
            <a:pPr lvl="1"/>
            <a:r>
              <a:rPr lang="zh-TW" altLang="en-US" dirty="0" smtClean="0">
                <a:solidFill>
                  <a:srgbClr val="FF0000"/>
                </a:solidFill>
              </a:rPr>
              <a:t>授課</a:t>
            </a:r>
            <a:r>
              <a:rPr lang="zh-TW" altLang="en-US" dirty="0">
                <a:solidFill>
                  <a:srgbClr val="FF0000"/>
                </a:solidFill>
              </a:rPr>
              <a:t>班級其他任課教師、同領域教師→授課學校其他教師→他校</a:t>
            </a:r>
            <a:r>
              <a:rPr lang="zh-TW" altLang="en-US" dirty="0" smtClean="0">
                <a:solidFill>
                  <a:srgbClr val="FF0000"/>
                </a:solidFill>
              </a:rPr>
              <a:t>教師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/>
              <a:t> </a:t>
            </a:r>
            <a:r>
              <a:rPr lang="zh-TW" altLang="en-US" dirty="0">
                <a:solidFill>
                  <a:srgbClr val="0070C0"/>
                </a:solidFill>
              </a:rPr>
              <a:t>授課班級其他任課教師觀課的</a:t>
            </a:r>
            <a:r>
              <a:rPr lang="zh-TW" altLang="en-US" dirty="0" smtClean="0">
                <a:solidFill>
                  <a:srgbClr val="0070C0"/>
                </a:solidFill>
              </a:rPr>
              <a:t>考量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pPr lvl="1"/>
            <a:r>
              <a:rPr lang="zh-TW" altLang="en-US" dirty="0" smtClean="0"/>
              <a:t>教師</a:t>
            </a:r>
            <a:r>
              <a:rPr lang="zh-TW" altLang="en-US" dirty="0"/>
              <a:t>較瞭解學生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從</a:t>
            </a:r>
            <a:r>
              <a:rPr lang="zh-TW" altLang="en-US" dirty="0"/>
              <a:t>多元智能的觀點，可以從學生不同學科上課的表現，發現學生之優勢智慧</a:t>
            </a:r>
            <a:r>
              <a:rPr lang="zh-TW" altLang="en-US" dirty="0" smtClean="0"/>
              <a:t>，進而</a:t>
            </a:r>
            <a:r>
              <a:rPr lang="zh-TW" altLang="en-US" dirty="0"/>
              <a:t>順勢引導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易於</a:t>
            </a:r>
            <a:r>
              <a:rPr lang="zh-TW" altLang="en-US" dirty="0"/>
              <a:t>為學生進行學習策略指導和生涯發展規劃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rgbClr val="FF0000"/>
                </a:solidFill>
              </a:rPr>
              <a:t> </a:t>
            </a:r>
            <a:r>
              <a:rPr lang="zh-TW" altLang="en-US" dirty="0">
                <a:solidFill>
                  <a:srgbClr val="0070C0"/>
                </a:solidFill>
              </a:rPr>
              <a:t>同領域教師觀課的考量</a:t>
            </a:r>
          </a:p>
          <a:p>
            <a:pPr lvl="1"/>
            <a:r>
              <a:rPr lang="zh-TW" altLang="en-US" dirty="0" smtClean="0"/>
              <a:t>同</a:t>
            </a:r>
            <a:r>
              <a:rPr lang="zh-TW" altLang="en-US" dirty="0"/>
              <a:t>領域教師共同備課的「學習者中心」學習活動設計，可透過觀看一位教師</a:t>
            </a:r>
            <a:r>
              <a:rPr lang="zh-TW" altLang="en-US" dirty="0" smtClean="0"/>
              <a:t>的教學</a:t>
            </a:r>
            <a:r>
              <a:rPr lang="zh-TW" altLang="en-US" dirty="0"/>
              <a:t>實踐，共同瞭解教學設計的妥適性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在</a:t>
            </a:r>
            <a:r>
              <a:rPr lang="zh-TW" altLang="en-US" dirty="0"/>
              <a:t>課堂中，同領域教師可以較為深入地捕捉到學生學科學習的細緻訊息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同</a:t>
            </a:r>
            <a:r>
              <a:rPr lang="zh-TW" altLang="en-US" dirty="0"/>
              <a:t>領域教師的觀課，較能針對學科教學提供引導學生學習的意見，有利於</a:t>
            </a:r>
            <a:r>
              <a:rPr lang="zh-TW" altLang="en-US" dirty="0" smtClean="0"/>
              <a:t>有心精</a:t>
            </a:r>
            <a:r>
              <a:rPr lang="zh-TW" altLang="en-US" dirty="0"/>
              <a:t>進領域教材教法的教師。</a:t>
            </a:r>
          </a:p>
        </p:txBody>
      </p:sp>
    </p:spTree>
    <p:extLst>
      <p:ext uri="{BB962C8B-B14F-4D97-AF65-F5344CB8AC3E}">
        <p14:creationId xmlns:p14="http://schemas.microsoft.com/office/powerpoint/2010/main" val="174868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7500" y="0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三、</a:t>
            </a:r>
            <a:r>
              <a:rPr lang="zh-TW" altLang="en-US" dirty="0"/>
              <a:t>觀課重點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939800"/>
            <a:ext cx="10515600" cy="5237163"/>
          </a:xfrm>
        </p:spPr>
        <p:txBody>
          <a:bodyPr>
            <a:normAutofit/>
          </a:bodyPr>
          <a:lstStyle/>
          <a:p>
            <a:r>
              <a:rPr lang="zh-TW" altLang="en-US" sz="2400" dirty="0" smtClean="0"/>
              <a:t>觀課時，可參考課堂學習共同體學習評量工具與策略表，蒐集學生學習表現資料，作為分析與解讀學生學習的證據。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12555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2"/>
          <a:srcRect l="3006" t="11111" r="2264"/>
          <a:stretch/>
        </p:blipFill>
        <p:spPr>
          <a:xfrm>
            <a:off x="3327400" y="-97488"/>
            <a:ext cx="5842000" cy="6955488"/>
          </a:xfrm>
          <a:prstGeom prst="rect">
            <a:avLst/>
          </a:prstGeom>
        </p:spPr>
      </p:pic>
      <p:sp>
        <p:nvSpPr>
          <p:cNvPr id="6" name="圓角矩形 5"/>
          <p:cNvSpPr/>
          <p:nvPr/>
        </p:nvSpPr>
        <p:spPr>
          <a:xfrm>
            <a:off x="4660900" y="990600"/>
            <a:ext cx="1993900" cy="508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 6"/>
          <p:cNvSpPr/>
          <p:nvPr/>
        </p:nvSpPr>
        <p:spPr>
          <a:xfrm>
            <a:off x="4660900" y="2057400"/>
            <a:ext cx="2082800" cy="13208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圓角矩形 7"/>
          <p:cNvSpPr/>
          <p:nvPr/>
        </p:nvSpPr>
        <p:spPr>
          <a:xfrm>
            <a:off x="4660900" y="3619500"/>
            <a:ext cx="2082800" cy="12954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7173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</a:t>
            </a:r>
            <a:r>
              <a:rPr lang="zh-TW" altLang="en-US" dirty="0"/>
              <a:t>觀課重點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52197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一般</a:t>
            </a:r>
            <a:r>
              <a:rPr lang="zh-TW" altLang="en-US" dirty="0"/>
              <a:t>觀課時，可參考以下三個面向，關注觀察學生學習</a:t>
            </a:r>
            <a:r>
              <a:rPr lang="zh-TW" altLang="en-US" dirty="0" smtClean="0"/>
              <a:t>表現。</a:t>
            </a:r>
            <a:endParaRPr lang="en-US" altLang="zh-TW" dirty="0" smtClean="0"/>
          </a:p>
          <a:p>
            <a:pPr lvl="1"/>
            <a:r>
              <a:rPr lang="zh-TW" altLang="en-US" dirty="0" smtClean="0">
                <a:solidFill>
                  <a:srgbClr val="0070C0"/>
                </a:solidFill>
              </a:rPr>
              <a:t>全</a:t>
            </a:r>
            <a:r>
              <a:rPr lang="zh-TW" altLang="en-US" dirty="0">
                <a:solidFill>
                  <a:srgbClr val="0070C0"/>
                </a:solidFill>
              </a:rPr>
              <a:t>班學習氣氛</a:t>
            </a:r>
            <a:r>
              <a:rPr lang="zh-TW" altLang="en-US" dirty="0"/>
              <a:t>：是否有安心學習的環境？是否有熱衷學習的環境？是否有</a:t>
            </a:r>
            <a:r>
              <a:rPr lang="zh-TW" altLang="en-US" dirty="0" smtClean="0"/>
              <a:t>聆聽學習</a:t>
            </a:r>
            <a:r>
              <a:rPr lang="zh-TW" altLang="en-US" dirty="0"/>
              <a:t>的環境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pPr lvl="1"/>
            <a:r>
              <a:rPr lang="zh-TW" altLang="en-US" dirty="0" smtClean="0">
                <a:solidFill>
                  <a:srgbClr val="0070C0"/>
                </a:solidFill>
              </a:rPr>
              <a:t>學生</a:t>
            </a:r>
            <a:r>
              <a:rPr lang="zh-TW" altLang="en-US" dirty="0">
                <a:solidFill>
                  <a:srgbClr val="0070C0"/>
                </a:solidFill>
              </a:rPr>
              <a:t>學習動機與歷程</a:t>
            </a:r>
            <a:r>
              <a:rPr lang="zh-TW" altLang="en-US" dirty="0"/>
              <a:t>：老師是否關照每個學生的學習？是否引發學生學習</a:t>
            </a:r>
            <a:r>
              <a:rPr lang="zh-TW" altLang="en-US" dirty="0" smtClean="0"/>
              <a:t>動機</a:t>
            </a:r>
            <a:r>
              <a:rPr lang="zh-TW" altLang="en-US" dirty="0"/>
              <a:t>？學生學習動機是否持續？學生是否相互關注與聆聽？學生是否互相協助</a:t>
            </a:r>
            <a:r>
              <a:rPr lang="zh-TW" altLang="en-US" dirty="0" smtClean="0"/>
              <a:t>與討論</a:t>
            </a:r>
            <a:r>
              <a:rPr lang="zh-TW" altLang="en-US" dirty="0"/>
              <a:t>？學生是否投入參與學習？是否發現有特殊表現的學生（如：學習停滯</a:t>
            </a:r>
            <a:r>
              <a:rPr lang="zh-TW" altLang="en-US" dirty="0" smtClean="0"/>
              <a:t>、學習</a:t>
            </a:r>
            <a:r>
              <a:rPr lang="zh-TW" altLang="en-US" dirty="0"/>
              <a:t>超前和學習具潛力的學生）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pPr lvl="1"/>
            <a:r>
              <a:rPr lang="zh-TW" altLang="en-US" dirty="0" smtClean="0">
                <a:solidFill>
                  <a:srgbClr val="0070C0"/>
                </a:solidFill>
              </a:rPr>
              <a:t>學生</a:t>
            </a:r>
            <a:r>
              <a:rPr lang="zh-TW" altLang="en-US" dirty="0">
                <a:solidFill>
                  <a:srgbClr val="0070C0"/>
                </a:solidFill>
              </a:rPr>
              <a:t>學習結果</a:t>
            </a:r>
            <a:r>
              <a:rPr lang="zh-TW" altLang="en-US" dirty="0"/>
              <a:t>：根據學習目標檢視學生學習是否成立？如何發生？何時發生</a:t>
            </a:r>
            <a:r>
              <a:rPr lang="zh-TW" altLang="en-US" dirty="0" smtClean="0"/>
              <a:t>？學生</a:t>
            </a:r>
            <a:r>
              <a:rPr lang="zh-TW" altLang="en-US" dirty="0"/>
              <a:t>學習的困難之處是什麼？挑戰（伸展跳躍）的學習是否產生？學生學習</a:t>
            </a:r>
            <a:r>
              <a:rPr lang="zh-TW" altLang="en-US" dirty="0" smtClean="0"/>
              <a:t>思考</a:t>
            </a:r>
            <a:r>
              <a:rPr lang="zh-TW" altLang="en-US" dirty="0"/>
              <a:t>程度是否深化？</a:t>
            </a:r>
          </a:p>
        </p:txBody>
      </p:sp>
    </p:spTree>
    <p:extLst>
      <p:ext uri="{BB962C8B-B14F-4D97-AF65-F5344CB8AC3E}">
        <p14:creationId xmlns:p14="http://schemas.microsoft.com/office/powerpoint/2010/main" val="1148712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四</a:t>
            </a:r>
            <a:r>
              <a:rPr lang="zh-TW" altLang="en-US" dirty="0" smtClean="0"/>
              <a:t>、</a:t>
            </a:r>
            <a:r>
              <a:rPr lang="zh-TW" altLang="en-US" dirty="0"/>
              <a:t>觀課所做的觀察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346200"/>
            <a:ext cx="10515600" cy="5219700"/>
          </a:xfrm>
        </p:spPr>
        <p:txBody>
          <a:bodyPr>
            <a:normAutofit/>
          </a:bodyPr>
          <a:lstStyle/>
          <a:p>
            <a:r>
              <a:rPr lang="zh-TW" altLang="en-US" dirty="0"/>
              <a:t>從學生發言內涵（要和教材結合）、發言次數、肢體語言、聲音大小等判斷</a:t>
            </a:r>
            <a:r>
              <a:rPr lang="zh-TW" altLang="en-US" dirty="0" smtClean="0"/>
              <a:t>學生</a:t>
            </a:r>
            <a:r>
              <a:rPr lang="zh-TW" altLang="en-US" dirty="0"/>
              <a:t>是否學習？是否思考？</a:t>
            </a:r>
          </a:p>
          <a:p>
            <a:r>
              <a:rPr lang="zh-TW" altLang="en-US" dirty="0" smtClean="0"/>
              <a:t>可使用各</a:t>
            </a:r>
            <a:r>
              <a:rPr lang="zh-TW" altLang="en-US" dirty="0"/>
              <a:t>校自行設計觀課表</a:t>
            </a:r>
            <a:r>
              <a:rPr lang="zh-TW" altLang="en-US" dirty="0" smtClean="0"/>
              <a:t>，記錄</a:t>
            </a:r>
            <a:r>
              <a:rPr lang="zh-TW" altLang="en-US" dirty="0"/>
              <a:t>學生的表現。</a:t>
            </a:r>
          </a:p>
          <a:p>
            <a:r>
              <a:rPr lang="zh-TW" altLang="en-US" dirty="0" smtClean="0"/>
              <a:t>教師</a:t>
            </a:r>
            <a:r>
              <a:rPr lang="zh-TW" altLang="en-US" dirty="0"/>
              <a:t>專業發展評鑑觀察技術（如：軼事紀錄、語言流動等方式）亦可運用</a:t>
            </a:r>
            <a:r>
              <a:rPr lang="zh-TW" altLang="en-US" dirty="0" smtClean="0"/>
              <a:t>做紀錄</a:t>
            </a:r>
            <a:r>
              <a:rPr lang="zh-TW" altLang="en-US" dirty="0"/>
              <a:t>。</a:t>
            </a:r>
          </a:p>
          <a:p>
            <a:r>
              <a:rPr lang="zh-TW" altLang="en-US" dirty="0" smtClean="0"/>
              <a:t>觀</a:t>
            </a:r>
            <a:r>
              <a:rPr lang="zh-TW" altLang="en-US" dirty="0"/>
              <a:t>課時，根據學生座位表進行記錄。</a:t>
            </a:r>
          </a:p>
          <a:p>
            <a:r>
              <a:rPr lang="zh-TW" altLang="en-US" dirty="0" smtClean="0"/>
              <a:t>進行</a:t>
            </a:r>
            <a:r>
              <a:rPr lang="zh-TW" altLang="en-US" dirty="0"/>
              <a:t>觀課，亦可撰寫公開觀課</a:t>
            </a:r>
            <a:r>
              <a:rPr lang="zh-TW" altLang="en-US" dirty="0" smtClean="0"/>
              <a:t>回饋</a:t>
            </a:r>
            <a:r>
              <a:rPr lang="zh-TW" altLang="en-US" dirty="0"/>
              <a:t>表</a:t>
            </a:r>
            <a:r>
              <a:rPr lang="zh-TW" altLang="en-US" dirty="0" smtClean="0"/>
              <a:t>，</a:t>
            </a:r>
            <a:r>
              <a:rPr lang="zh-TW" altLang="en-US" dirty="0"/>
              <a:t>與公開授課教師分享所</a:t>
            </a:r>
            <a:r>
              <a:rPr lang="zh-TW" altLang="en-US" dirty="0" smtClean="0"/>
              <a:t>觀察</a:t>
            </a:r>
            <a:r>
              <a:rPr lang="zh-TW" altLang="en-US" dirty="0"/>
              <a:t>到的學生學習情形與自己的心得意見。</a:t>
            </a:r>
          </a:p>
        </p:txBody>
      </p:sp>
    </p:spTree>
    <p:extLst>
      <p:ext uri="{BB962C8B-B14F-4D97-AF65-F5344CB8AC3E}">
        <p14:creationId xmlns:p14="http://schemas.microsoft.com/office/powerpoint/2010/main" val="2583115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五、</a:t>
            </a:r>
            <a:r>
              <a:rPr lang="zh-TW" altLang="en-US" dirty="0"/>
              <a:t>觀課</a:t>
            </a:r>
            <a:r>
              <a:rPr lang="zh-TW" altLang="en-US" dirty="0" smtClean="0"/>
              <a:t>倫理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5041899"/>
          </a:xfrm>
        </p:spPr>
        <p:txBody>
          <a:bodyPr>
            <a:normAutofit/>
          </a:bodyPr>
          <a:lstStyle/>
          <a:p>
            <a:r>
              <a:rPr lang="zh-TW" altLang="en-US" dirty="0"/>
              <a:t>入班觀課時，宜遵守以下倫理：</a:t>
            </a:r>
          </a:p>
          <a:p>
            <a:pPr lvl="1"/>
            <a:r>
              <a:rPr lang="zh-TW" altLang="en-US" dirty="0" smtClean="0"/>
              <a:t>每</a:t>
            </a:r>
            <a:r>
              <a:rPr lang="zh-TW" altLang="en-US" dirty="0"/>
              <a:t>位老師以觀察一組學生為原則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不</a:t>
            </a:r>
            <a:r>
              <a:rPr lang="zh-TW" altLang="en-US" dirty="0"/>
              <a:t>涉入學生學習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注意</a:t>
            </a:r>
            <a:r>
              <a:rPr lang="zh-TW" altLang="en-US" dirty="0"/>
              <a:t>觀課動線，不影響授課教師的教學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不</a:t>
            </a:r>
            <a:r>
              <a:rPr lang="zh-TW" altLang="en-US" dirty="0"/>
              <a:t>與學生互動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不</a:t>
            </a:r>
            <a:r>
              <a:rPr lang="zh-TW" altLang="en-US" dirty="0"/>
              <a:t>交談或打手機，若有必要，離開教室交談或通電話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將</a:t>
            </a:r>
            <a:r>
              <a:rPr lang="zh-TW" altLang="en-US" dirty="0"/>
              <a:t>手機關機或設定成靜音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拍照</a:t>
            </a:r>
            <a:r>
              <a:rPr lang="zh-TW" altLang="en-US" dirty="0"/>
              <a:t>或攝影時，不開閃光燈，並設定成靜音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拍照</a:t>
            </a:r>
            <a:r>
              <a:rPr lang="zh-TW" altLang="en-US" dirty="0"/>
              <a:t>或攝影需事先徵得同意，並以不影響學生學習為原則。</a:t>
            </a:r>
          </a:p>
        </p:txBody>
      </p:sp>
    </p:spTree>
    <p:extLst>
      <p:ext uri="{BB962C8B-B14F-4D97-AF65-F5344CB8AC3E}">
        <p14:creationId xmlns:p14="http://schemas.microsoft.com/office/powerpoint/2010/main" val="1136998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786</Words>
  <Application>Microsoft Office PowerPoint</Application>
  <PresentationFormat>寬螢幕</PresentationFormat>
  <Paragraphs>48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新細明體</vt:lpstr>
      <vt:lpstr>標楷體</vt:lpstr>
      <vt:lpstr>Arial</vt:lpstr>
      <vt:lpstr>Calibri</vt:lpstr>
      <vt:lpstr>Calibri Light</vt:lpstr>
      <vt:lpstr>Office 佈景主題</vt:lpstr>
      <vt:lpstr>教師如何進行公開觀課</vt:lpstr>
      <vt:lpstr>PowerPoint 簡報</vt:lpstr>
      <vt:lpstr>一、事前準備</vt:lpstr>
      <vt:lpstr>二、觀課老師的安排</vt:lpstr>
      <vt:lpstr>三、觀課重點</vt:lpstr>
      <vt:lpstr>PowerPoint 簡報</vt:lpstr>
      <vt:lpstr>三、觀課重點</vt:lpstr>
      <vt:lpstr>四、觀課所做的觀察</vt:lpstr>
      <vt:lpstr>五、觀課倫理</vt:lpstr>
      <vt:lpstr>~報告完畢，一起學習~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如何進行公開觀課</dc:title>
  <dc:creator>徐世澤</dc:creator>
  <cp:lastModifiedBy>徐世澤</cp:lastModifiedBy>
  <cp:revision>7</cp:revision>
  <dcterms:created xsi:type="dcterms:W3CDTF">2018-04-10T01:18:12Z</dcterms:created>
  <dcterms:modified xsi:type="dcterms:W3CDTF">2018-04-11T01:34:43Z</dcterms:modified>
</cp:coreProperties>
</file>