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  <p:sldId id="259" r:id="rId7"/>
    <p:sldId id="264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5E69-88C0-4585-9B8E-86DE633D3CA8}" type="datetimeFigureOut">
              <a:rPr lang="zh-TW" altLang="en-US" smtClean="0"/>
              <a:t>2018/4/11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071F2-B5C2-4C36-8EC0-A7E3988414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7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5E69-88C0-4585-9B8E-86DE633D3CA8}" type="datetimeFigureOut">
              <a:rPr lang="zh-TW" altLang="en-US" smtClean="0"/>
              <a:t>2018/4/11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071F2-B5C2-4C36-8EC0-A7E3988414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544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5E69-88C0-4585-9B8E-86DE633D3CA8}" type="datetimeFigureOut">
              <a:rPr lang="zh-TW" altLang="en-US" smtClean="0"/>
              <a:t>2018/4/11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071F2-B5C2-4C36-8EC0-A7E3988414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41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5E69-88C0-4585-9B8E-86DE633D3CA8}" type="datetimeFigureOut">
              <a:rPr lang="zh-TW" altLang="en-US" smtClean="0"/>
              <a:t>2018/4/11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071F2-B5C2-4C36-8EC0-A7E3988414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688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5E69-88C0-4585-9B8E-86DE633D3CA8}" type="datetimeFigureOut">
              <a:rPr lang="zh-TW" altLang="en-US" smtClean="0"/>
              <a:t>2018/4/11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071F2-B5C2-4C36-8EC0-A7E3988414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081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5E69-88C0-4585-9B8E-86DE633D3CA8}" type="datetimeFigureOut">
              <a:rPr lang="zh-TW" altLang="en-US" smtClean="0"/>
              <a:t>2018/4/11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071F2-B5C2-4C36-8EC0-A7E3988414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742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5E69-88C0-4585-9B8E-86DE633D3CA8}" type="datetimeFigureOut">
              <a:rPr lang="zh-TW" altLang="en-US" smtClean="0"/>
              <a:t>2018/4/11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071F2-B5C2-4C36-8EC0-A7E3988414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060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5E69-88C0-4585-9B8E-86DE633D3CA8}" type="datetimeFigureOut">
              <a:rPr lang="zh-TW" altLang="en-US" smtClean="0"/>
              <a:t>2018/4/11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071F2-B5C2-4C36-8EC0-A7E3988414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316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5E69-88C0-4585-9B8E-86DE633D3CA8}" type="datetimeFigureOut">
              <a:rPr lang="zh-TW" altLang="en-US" smtClean="0"/>
              <a:t>2018/4/11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071F2-B5C2-4C36-8EC0-A7E3988414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671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5E69-88C0-4585-9B8E-86DE633D3CA8}" type="datetimeFigureOut">
              <a:rPr lang="zh-TW" altLang="en-US" smtClean="0"/>
              <a:t>2018/4/11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071F2-B5C2-4C36-8EC0-A7E3988414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159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5E69-88C0-4585-9B8E-86DE633D3CA8}" type="datetimeFigureOut">
              <a:rPr lang="zh-TW" altLang="en-US" smtClean="0"/>
              <a:t>2018/4/11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071F2-B5C2-4C36-8EC0-A7E3988414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45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E5E69-88C0-4585-9B8E-86DE633D3CA8}" type="datetimeFigureOut">
              <a:rPr lang="zh-TW" altLang="en-US" smtClean="0"/>
              <a:t>2018/4/11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071F2-B5C2-4C36-8EC0-A7E3988414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68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教師如何進行公開議課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教學回饋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徐世澤主任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引用潘慧玲教授 學習共同體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2.0)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848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364" y="0"/>
            <a:ext cx="100072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12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11125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一</a:t>
            </a:r>
            <a:r>
              <a:rPr lang="zh-TW" altLang="en-US" dirty="0" smtClean="0"/>
              <a:t>、</a:t>
            </a:r>
            <a:r>
              <a:rPr lang="zh-TW" altLang="en-US" dirty="0"/>
              <a:t>共同議課的實施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5397500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三要</a:t>
            </a:r>
            <a:r>
              <a:rPr lang="zh-TW" altLang="en-US" sz="3600" dirty="0" smtClean="0"/>
              <a:t>原則</a:t>
            </a:r>
            <a:endParaRPr lang="en-US" altLang="zh-TW" sz="3600" dirty="0" smtClean="0"/>
          </a:p>
          <a:p>
            <a:pPr lvl="1"/>
            <a:r>
              <a:rPr lang="zh-TW" altLang="en-US" sz="3200" dirty="0" smtClean="0"/>
              <a:t>根據</a:t>
            </a:r>
            <a:r>
              <a:rPr lang="zh-TW" altLang="en-US" sz="3200" dirty="0"/>
              <a:t>學習目標，討論學生學習成功和困惑之處。</a:t>
            </a:r>
          </a:p>
          <a:p>
            <a:pPr lvl="1"/>
            <a:r>
              <a:rPr lang="zh-TW" altLang="en-US" sz="3200" dirty="0" smtClean="0"/>
              <a:t>分析</a:t>
            </a:r>
            <a:r>
              <a:rPr lang="zh-TW" altLang="en-US" sz="3200" dirty="0"/>
              <a:t>觀課時所蒐集的資料，進行討論學生學習表現，討論時，要和教材結合。</a:t>
            </a:r>
          </a:p>
          <a:p>
            <a:pPr lvl="1"/>
            <a:r>
              <a:rPr lang="zh-TW" altLang="en-US" sz="3200" dirty="0" smtClean="0"/>
              <a:t>分享</a:t>
            </a:r>
            <a:r>
              <a:rPr lang="zh-TW" altLang="en-US" sz="3200" dirty="0"/>
              <a:t>自己從觀課</a:t>
            </a:r>
            <a:r>
              <a:rPr lang="zh-TW" altLang="en-US" sz="3200" dirty="0" smtClean="0"/>
              <a:t>中學</a:t>
            </a:r>
            <a:r>
              <a:rPr lang="zh-TW" altLang="en-US" sz="3200" dirty="0"/>
              <a:t>到什麼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r>
              <a:rPr lang="zh-TW" altLang="en-US" sz="3200" dirty="0" smtClean="0"/>
              <a:t> </a:t>
            </a:r>
            <a:r>
              <a:rPr lang="zh-TW" altLang="en-US" sz="3600" dirty="0"/>
              <a:t>三不原則</a:t>
            </a:r>
          </a:p>
          <a:p>
            <a:pPr lvl="1"/>
            <a:r>
              <a:rPr lang="zh-TW" altLang="en-US" sz="3200" dirty="0" smtClean="0"/>
              <a:t>不</a:t>
            </a:r>
            <a:r>
              <a:rPr lang="zh-TW" altLang="en-US" sz="3200" dirty="0"/>
              <a:t>評價老師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主席</a:t>
            </a:r>
            <a:r>
              <a:rPr lang="zh-TW" altLang="en-US" sz="3200" dirty="0"/>
              <a:t>不做結論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不</a:t>
            </a:r>
            <a:r>
              <a:rPr lang="zh-TW" altLang="en-US" sz="3200" dirty="0"/>
              <a:t>針對特殊生批判或指責。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97442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二</a:t>
            </a:r>
            <a:r>
              <a:rPr lang="zh-TW" altLang="en-US" dirty="0" smtClean="0"/>
              <a:t>、</a:t>
            </a:r>
            <a:r>
              <a:rPr lang="zh-TW" altLang="en-US" dirty="0"/>
              <a:t>共同議課的流程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418137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共同</a:t>
            </a:r>
            <a:r>
              <a:rPr lang="zh-TW" altLang="en-US" dirty="0"/>
              <a:t>議課一般可有以下的參考流程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主席</a:t>
            </a:r>
            <a:r>
              <a:rPr lang="zh-TW" altLang="en-US" dirty="0"/>
              <a:t>開場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教學</a:t>
            </a:r>
            <a:r>
              <a:rPr lang="zh-TW" altLang="en-US" dirty="0"/>
              <a:t>者分享，說明教學設計理念和授課心得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各</a:t>
            </a:r>
            <a:r>
              <a:rPr lang="zh-TW" altLang="en-US" dirty="0"/>
              <a:t>組觀課心得分享，以學生學習具體事實表現為主做討論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主席</a:t>
            </a:r>
            <a:r>
              <a:rPr lang="zh-TW" altLang="en-US" dirty="0"/>
              <a:t>串聯發言者的對話，引發多元思考，不做結論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必要</a:t>
            </a:r>
            <a:r>
              <a:rPr lang="zh-TW" altLang="en-US" dirty="0"/>
              <a:t>時，請教學者做回應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專家</a:t>
            </a:r>
            <a:r>
              <a:rPr lang="zh-TW" altLang="en-US" dirty="0"/>
              <a:t>學者提供諮詢意見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zh-TW" altLang="en-US" dirty="0" smtClean="0"/>
              <a:t>除</a:t>
            </a:r>
            <a:r>
              <a:rPr lang="zh-TW" altLang="en-US" dirty="0"/>
              <a:t>上述作法，觀課教師亦可先做分組，討論觀課情形後，再共同做分享。</a:t>
            </a:r>
          </a:p>
          <a:p>
            <a:r>
              <a:rPr lang="zh-TW" altLang="en-US" dirty="0" smtClean="0"/>
              <a:t>除</a:t>
            </a:r>
            <a:r>
              <a:rPr lang="zh-TW" altLang="en-US" dirty="0"/>
              <a:t>上述模式外，學校亦可發展其他作法。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868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zh-TW" altLang="en-US" dirty="0"/>
              <a:t>三</a:t>
            </a:r>
            <a:r>
              <a:rPr lang="zh-TW" altLang="en-US" dirty="0" smtClean="0"/>
              <a:t>、沙崙</a:t>
            </a:r>
            <a:r>
              <a:rPr lang="zh-TW" altLang="en-US" dirty="0" smtClean="0"/>
              <a:t>共同</a:t>
            </a:r>
            <a:r>
              <a:rPr lang="zh-TW" altLang="en-US" dirty="0"/>
              <a:t>議課的流程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418137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主席</a:t>
            </a:r>
            <a:r>
              <a:rPr lang="zh-TW" altLang="en-US" dirty="0"/>
              <a:t>開場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教學</a:t>
            </a:r>
            <a:r>
              <a:rPr lang="zh-TW" altLang="en-US" dirty="0"/>
              <a:t>者分享，說明教學設計理念和授課心得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觀課</a:t>
            </a:r>
            <a:r>
              <a:rPr lang="zh-TW" altLang="en-US" dirty="0" smtClean="0"/>
              <a:t>教師分組分享</a:t>
            </a:r>
            <a:r>
              <a:rPr lang="zh-TW" altLang="en-US" dirty="0"/>
              <a:t>觀課心得，以學生學習具體事實表現為主做討論。</a:t>
            </a:r>
            <a:endParaRPr lang="en-US" altLang="zh-TW" dirty="0"/>
          </a:p>
          <a:p>
            <a:r>
              <a:rPr lang="zh-TW" altLang="en-US" dirty="0" smtClean="0"/>
              <a:t>各組主席</a:t>
            </a:r>
            <a:r>
              <a:rPr lang="zh-TW" altLang="en-US" dirty="0"/>
              <a:t>串聯發言者的對話，引發多元思考，不做結論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各組代表分享討論心得，必要</a:t>
            </a:r>
            <a:r>
              <a:rPr lang="zh-TW" altLang="en-US" dirty="0"/>
              <a:t>時，請教學者做回應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專家</a:t>
            </a:r>
            <a:r>
              <a:rPr lang="zh-TW" altLang="en-US" dirty="0"/>
              <a:t>學者提供諮詢意見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8131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四</a:t>
            </a:r>
            <a:r>
              <a:rPr lang="zh-TW" altLang="en-US" dirty="0" smtClean="0"/>
              <a:t>、</a:t>
            </a:r>
            <a:r>
              <a:rPr lang="zh-TW" altLang="en-US" dirty="0" smtClean="0"/>
              <a:t>留下文字</a:t>
            </a:r>
            <a:r>
              <a:rPr lang="zh-TW" altLang="en-US" dirty="0"/>
              <a:t>紀錄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46200"/>
            <a:ext cx="10515600" cy="5219700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填寫觀</a:t>
            </a:r>
            <a:r>
              <a:rPr lang="en-US" altLang="zh-TW" sz="3200" dirty="0"/>
              <a:t>/ </a:t>
            </a:r>
            <a:r>
              <a:rPr lang="zh-TW" altLang="en-US" sz="3200" dirty="0"/>
              <a:t>議課自我檢核</a:t>
            </a:r>
            <a:r>
              <a:rPr lang="zh-TW" altLang="en-US" sz="3200" dirty="0" smtClean="0"/>
              <a:t>表</a:t>
            </a:r>
            <a:endParaRPr lang="en-US" altLang="zh-TW" sz="3200" dirty="0" smtClean="0"/>
          </a:p>
          <a:p>
            <a:pPr lvl="1"/>
            <a:r>
              <a:rPr lang="zh-TW" altLang="en-US" sz="2800" dirty="0"/>
              <a:t>紀錄與檢視觀</a:t>
            </a:r>
            <a:r>
              <a:rPr lang="en-US" altLang="zh-TW" sz="2800" dirty="0"/>
              <a:t>/ </a:t>
            </a:r>
            <a:r>
              <a:rPr lang="zh-TW" altLang="en-US" sz="2800" dirty="0"/>
              <a:t>議課準備</a:t>
            </a:r>
            <a:r>
              <a:rPr lang="zh-TW" altLang="en-US" sz="2800" dirty="0" smtClean="0"/>
              <a:t>與進行</a:t>
            </a:r>
            <a:r>
              <a:rPr lang="zh-TW" altLang="en-US" sz="2800" dirty="0"/>
              <a:t>過程中是否有所缺漏，作為下次觀</a:t>
            </a:r>
            <a:r>
              <a:rPr lang="en-US" altLang="zh-TW" sz="2800" dirty="0"/>
              <a:t>/ </a:t>
            </a:r>
            <a:r>
              <a:rPr lang="zh-TW" altLang="en-US" sz="2800" dirty="0"/>
              <a:t>議課準備之參考。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4871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31850" y="1290638"/>
            <a:ext cx="10515600" cy="2852737"/>
          </a:xfrm>
        </p:spPr>
        <p:txBody>
          <a:bodyPr/>
          <a:lstStyle/>
          <a:p>
            <a:pPr algn="ctr"/>
            <a:r>
              <a:rPr lang="en-US" altLang="zh-TW" dirty="0" smtClean="0"/>
              <a:t>~</a:t>
            </a:r>
            <a:r>
              <a:rPr lang="zh-TW" altLang="en-US" dirty="0" smtClean="0"/>
              <a:t>報告完畢，一起學習</a:t>
            </a:r>
            <a:r>
              <a:rPr lang="en-US" altLang="zh-TW" dirty="0" smtClean="0"/>
              <a:t>~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831850" y="4292601"/>
            <a:ext cx="10515600" cy="179705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 smtClean="0">
                <a:solidFill>
                  <a:srgbClr val="0070C0"/>
                </a:solidFill>
              </a:rPr>
              <a:t>謝謝大家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153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328</Words>
  <Application>Microsoft Office PowerPoint</Application>
  <PresentationFormat>寬螢幕</PresentationFormat>
  <Paragraphs>34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新細明體</vt:lpstr>
      <vt:lpstr>標楷體</vt:lpstr>
      <vt:lpstr>Arial</vt:lpstr>
      <vt:lpstr>Calibri</vt:lpstr>
      <vt:lpstr>Calibri Light</vt:lpstr>
      <vt:lpstr>Office 佈景主題</vt:lpstr>
      <vt:lpstr>教師如何進行公開議課 (教學回饋)</vt:lpstr>
      <vt:lpstr>PowerPoint 簡報</vt:lpstr>
      <vt:lpstr>一、共同議課的實施</vt:lpstr>
      <vt:lpstr>二、共同議課的流程</vt:lpstr>
      <vt:lpstr>三、沙崙共同議課的流程</vt:lpstr>
      <vt:lpstr>四、留下文字紀錄</vt:lpstr>
      <vt:lpstr>~報告完畢，一起學習~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如何進行公開觀課</dc:title>
  <dc:creator>徐世澤</dc:creator>
  <cp:lastModifiedBy>徐世澤</cp:lastModifiedBy>
  <cp:revision>8</cp:revision>
  <dcterms:created xsi:type="dcterms:W3CDTF">2018-04-10T01:18:12Z</dcterms:created>
  <dcterms:modified xsi:type="dcterms:W3CDTF">2018-04-11T01:58:13Z</dcterms:modified>
</cp:coreProperties>
</file>